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ter"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000D"/>
    <a:srgbClr val="FFFFFF"/>
    <a:srgbClr val="FF7D1A"/>
    <a:srgbClr val="FFE2CC"/>
    <a:srgbClr val="FFCCCF"/>
    <a:srgbClr val="EEB412"/>
    <a:srgbClr val="CC0000"/>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20" autoAdjust="0"/>
  </p:normalViewPr>
  <p:slideViewPr>
    <p:cSldViewPr>
      <p:cViewPr varScale="1">
        <p:scale>
          <a:sx n="48" d="100"/>
          <a:sy n="48" d="100"/>
        </p:scale>
        <p:origin x="2358"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D600BD0-8FE2-4E79-AEE6-EC9394AD79B5}" type="datetimeFigureOut">
              <a:rPr kumimoji="1" lang="ja-JP" altLang="en-US" smtClean="0"/>
              <a:t>2021/6/24</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7A4C681-007A-4737-ADA8-A5EC75485897}" type="slidenum">
              <a:rPr kumimoji="1" lang="ja-JP" altLang="en-US" smtClean="0"/>
              <a:t>‹#›</a:t>
            </a:fld>
            <a:endParaRPr kumimoji="1" lang="ja-JP" altLang="en-US"/>
          </a:p>
        </p:txBody>
      </p:sp>
    </p:spTree>
    <p:extLst>
      <p:ext uri="{BB962C8B-B14F-4D97-AF65-F5344CB8AC3E}">
        <p14:creationId xmlns:p14="http://schemas.microsoft.com/office/powerpoint/2010/main" val="1349450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A4C681-007A-4737-ADA8-A5EC75485897}" type="slidenum">
              <a:rPr kumimoji="1" lang="ja-JP" altLang="en-US" smtClean="0"/>
              <a:t>1</a:t>
            </a:fld>
            <a:endParaRPr kumimoji="1" lang="ja-JP" altLang="en-US"/>
          </a:p>
        </p:txBody>
      </p:sp>
    </p:spTree>
    <p:extLst>
      <p:ext uri="{BB962C8B-B14F-4D97-AF65-F5344CB8AC3E}">
        <p14:creationId xmlns:p14="http://schemas.microsoft.com/office/powerpoint/2010/main" val="183126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62011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6897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56841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332464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83870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03472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53799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152227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30736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369985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8E2DA0-81BF-4603-A33A-5490416914C2}" type="datetimeFigureOut">
              <a:rPr kumimoji="1" lang="ja-JP" altLang="en-US" smtClean="0"/>
              <a:t>2021/6/24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44652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CC8E2DA0-81BF-4603-A33A-5490416914C2}" type="datetimeFigureOut">
              <a:rPr kumimoji="1" lang="ja-JP" altLang="en-US" smtClean="0"/>
              <a:t>2021/6/24</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84A16A44-C76B-4E37-A08E-7670E574C218}" type="slidenum">
              <a:rPr kumimoji="1" lang="ja-JP" altLang="en-US" smtClean="0"/>
              <a:t>‹#›</a:t>
            </a:fld>
            <a:endParaRPr kumimoji="1" lang="ja-JP" altLang="en-US"/>
          </a:p>
        </p:txBody>
      </p:sp>
    </p:spTree>
    <p:extLst>
      <p:ext uri="{BB962C8B-B14F-4D97-AF65-F5344CB8AC3E}">
        <p14:creationId xmlns:p14="http://schemas.microsoft.com/office/powerpoint/2010/main" val="223362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4364" y="1640632"/>
            <a:ext cx="6514996" cy="1496170"/>
          </a:xfrm>
          <a:prstGeom prst="rect">
            <a:avLst/>
          </a:prstGeom>
          <a:noFill/>
          <a:ln w="28575">
            <a:solidFill>
              <a:srgbClr val="FF000D"/>
            </a:solidFill>
          </a:ln>
        </p:spPr>
        <p:txBody>
          <a:bodyPr wrap="square" tIns="36000" bIns="36000">
            <a:spAutoFit/>
          </a:bodyPr>
          <a:lstStyle/>
          <a:p>
            <a:pPr>
              <a:spcBef>
                <a:spcPts val="300"/>
              </a:spcBef>
            </a:pPr>
            <a:r>
              <a:rPr lang="ja-JP" altLang="en-US" dirty="0"/>
              <a:t>　近県でサツマイモに大きな被害を与えるサツマイモ基腐病が発生しています。本病は感染した種</a:t>
            </a:r>
            <a:r>
              <a:rPr lang="ja-JP" altLang="en-US" dirty="0" err="1"/>
              <a:t>いもや</a:t>
            </a:r>
            <a:r>
              <a:rPr lang="ja-JP" altLang="en-US" dirty="0"/>
              <a:t>苗で感染が広がる可能性があります。</a:t>
            </a:r>
            <a:endParaRPr lang="en-US" altLang="ja-JP" dirty="0"/>
          </a:p>
          <a:p>
            <a:pPr>
              <a:spcBef>
                <a:spcPts val="300"/>
              </a:spcBef>
            </a:pPr>
            <a:r>
              <a:rPr lang="ja-JP" altLang="en-US" dirty="0"/>
              <a:t>　本病の発生に注意し、もし発生が疑われる株を見つけた場合は直ちに下記の機関に連絡してください。</a:t>
            </a:r>
            <a:endParaRPr lang="en-US" altLang="ja-JP" dirty="0"/>
          </a:p>
        </p:txBody>
      </p:sp>
      <p:sp>
        <p:nvSpPr>
          <p:cNvPr id="6" name="正方形/長方形 5"/>
          <p:cNvSpPr/>
          <p:nvPr/>
        </p:nvSpPr>
        <p:spPr>
          <a:xfrm>
            <a:off x="47901" y="7705859"/>
            <a:ext cx="6762197" cy="659155"/>
          </a:xfrm>
          <a:prstGeom prst="rect">
            <a:avLst/>
          </a:prstGeom>
          <a:solidFill>
            <a:srgbClr val="FFF100"/>
          </a:solidFill>
        </p:spPr>
        <p:txBody>
          <a:bodyPr wrap="square">
            <a:spAutoFit/>
          </a:bodyPr>
          <a:lstStyle/>
          <a:p>
            <a:pPr>
              <a:lnSpc>
                <a:spcPts val="2200"/>
              </a:lnSpc>
              <a:spcAft>
                <a:spcPts val="300"/>
              </a:spcAft>
            </a:pPr>
            <a:r>
              <a:rPr lang="ja-JP" altLang="en-US" sz="1600" b="1" dirty="0">
                <a:latin typeface="+mj-ea"/>
                <a:ea typeface="+mj-ea"/>
              </a:rPr>
              <a:t>〇種</a:t>
            </a:r>
            <a:r>
              <a:rPr lang="ja-JP" altLang="en-US" sz="1600" b="1" dirty="0" err="1">
                <a:latin typeface="+mj-ea"/>
                <a:ea typeface="+mj-ea"/>
              </a:rPr>
              <a:t>いもや</a:t>
            </a:r>
            <a:r>
              <a:rPr lang="ja-JP" altLang="en-US" sz="1600" b="1" dirty="0">
                <a:latin typeface="+mj-ea"/>
                <a:ea typeface="+mj-ea"/>
              </a:rPr>
              <a:t>苗はよく選別し、腐敗や変色があれば使用をひかえましょう。</a:t>
            </a:r>
            <a:endParaRPr lang="en-US" altLang="ja-JP" sz="1600" b="1" dirty="0">
              <a:latin typeface="+mj-ea"/>
              <a:ea typeface="+mj-ea"/>
            </a:endParaRPr>
          </a:p>
          <a:p>
            <a:pPr>
              <a:lnSpc>
                <a:spcPts val="2200"/>
              </a:lnSpc>
              <a:spcAft>
                <a:spcPts val="300"/>
              </a:spcAft>
            </a:pPr>
            <a:r>
              <a:rPr lang="ja-JP" altLang="en-US" sz="1600" b="1" dirty="0">
                <a:latin typeface="+mj-ea"/>
                <a:ea typeface="+mj-ea"/>
              </a:rPr>
              <a:t>〇早期発見が重要です。茎等に症状が出ていないか、畑をよく観察しましょう。</a:t>
            </a:r>
            <a:endParaRPr lang="en-US" altLang="ja-JP" sz="1600" b="1" dirty="0">
              <a:latin typeface="+mj-ea"/>
              <a:ea typeface="+mj-ea"/>
            </a:endParaRPr>
          </a:p>
        </p:txBody>
      </p:sp>
      <p:sp>
        <p:nvSpPr>
          <p:cNvPr id="7" name="テキスト ボックス 6"/>
          <p:cNvSpPr txBox="1"/>
          <p:nvPr/>
        </p:nvSpPr>
        <p:spPr>
          <a:xfrm>
            <a:off x="137213" y="646396"/>
            <a:ext cx="6583572" cy="949866"/>
          </a:xfrm>
          <a:prstGeom prst="rect">
            <a:avLst/>
          </a:prstGeom>
          <a:noFill/>
          <a:ln w="3175">
            <a:noFill/>
          </a:ln>
        </p:spPr>
        <p:txBody>
          <a:bodyPr wrap="square" tIns="36000" bIns="36000" rtlCol="0" anchor="ctr" anchorCtr="0">
            <a:spAutoFit/>
          </a:bodyPr>
          <a:lstStyle/>
          <a:p>
            <a:pPr algn="ctr"/>
            <a:r>
              <a:rPr kumimoji="1" lang="ja-JP" altLang="en-US" sz="3000" dirty="0">
                <a:ln w="1270">
                  <a:noFill/>
                </a:ln>
                <a:solidFill>
                  <a:srgbClr val="FFC000"/>
                </a:solidFill>
                <a:effectLst>
                  <a:glow rad="25400">
                    <a:srgbClr val="C00000"/>
                  </a:glow>
                </a:effectLst>
                <a:latin typeface="+mj-ea"/>
                <a:ea typeface="+mj-ea"/>
                <a:cs typeface="メイリオ" panose="020B0604030504040204" pitchFamily="50" charset="-128"/>
              </a:rPr>
              <a:t>サツマイモ基腐（もとぐされ）病</a:t>
            </a:r>
            <a:endParaRPr kumimoji="1" lang="en-US" altLang="ja-JP" sz="3000" dirty="0">
              <a:ln w="1270">
                <a:noFill/>
              </a:ln>
              <a:solidFill>
                <a:srgbClr val="FFC000"/>
              </a:solidFill>
              <a:effectLst>
                <a:glow rad="25400">
                  <a:srgbClr val="C00000"/>
                </a:glow>
              </a:effectLst>
              <a:latin typeface="+mj-ea"/>
              <a:ea typeface="+mj-ea"/>
              <a:cs typeface="メイリオ" panose="020B0604030504040204" pitchFamily="50" charset="-128"/>
            </a:endParaRPr>
          </a:p>
          <a:p>
            <a:pPr algn="ctr"/>
            <a:r>
              <a:rPr kumimoji="1" lang="ja-JP" altLang="en-US" sz="2500" dirty="0">
                <a:ln w="1270">
                  <a:noFill/>
                </a:ln>
                <a:effectLst/>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の発生にご注意ください</a:t>
            </a:r>
          </a:p>
        </p:txBody>
      </p:sp>
      <p:sp>
        <p:nvSpPr>
          <p:cNvPr id="11" name="テキスト ボックス 10">
            <a:extLst>
              <a:ext uri="{FF2B5EF4-FFF2-40B4-BE49-F238E27FC236}">
                <a16:creationId xmlns:a16="http://schemas.microsoft.com/office/drawing/2014/main" id="{2ABE7DB7-7A44-4DBC-9ABD-597995F77379}"/>
              </a:ext>
            </a:extLst>
          </p:cNvPr>
          <p:cNvSpPr txBox="1"/>
          <p:nvPr/>
        </p:nvSpPr>
        <p:spPr>
          <a:xfrm>
            <a:off x="301984" y="22273"/>
            <a:ext cx="6254030" cy="523220"/>
          </a:xfrm>
          <a:prstGeom prst="rect">
            <a:avLst/>
          </a:prstGeom>
          <a:solidFill>
            <a:schemeClr val="bg1"/>
          </a:solidFill>
          <a:ln w="3175">
            <a:solidFill>
              <a:schemeClr val="tx1"/>
            </a:solidFill>
          </a:ln>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 サツマイモを栽培されているみなさんへ</a:t>
            </a:r>
          </a:p>
        </p:txBody>
      </p:sp>
      <p:sp>
        <p:nvSpPr>
          <p:cNvPr id="13" name="テキスト ボックス 12">
            <a:extLst>
              <a:ext uri="{FF2B5EF4-FFF2-40B4-BE49-F238E27FC236}">
                <a16:creationId xmlns:a16="http://schemas.microsoft.com/office/drawing/2014/main" id="{E753254D-74E5-4CC5-B026-9F1AF734B22F}"/>
              </a:ext>
            </a:extLst>
          </p:cNvPr>
          <p:cNvSpPr txBox="1"/>
          <p:nvPr/>
        </p:nvSpPr>
        <p:spPr>
          <a:xfrm>
            <a:off x="154364" y="3152800"/>
            <a:ext cx="6514996" cy="1344727"/>
          </a:xfrm>
          <a:prstGeom prst="rect">
            <a:avLst/>
          </a:prstGeom>
          <a:noFill/>
          <a:ln w="3175">
            <a:noFill/>
          </a:ln>
        </p:spPr>
        <p:txBody>
          <a:bodyPr wrap="square" rtlCol="0">
            <a:spAutoFit/>
          </a:bodyPr>
          <a:lstStyle/>
          <a:p>
            <a:pPr>
              <a:lnSpc>
                <a:spcPts val="2500"/>
              </a:lnSpc>
            </a:pPr>
            <a:r>
              <a:rPr kumimoji="1" lang="en-US" altLang="ja-JP" sz="1600" dirty="0"/>
              <a:t>〈</a:t>
            </a:r>
            <a:r>
              <a:rPr kumimoji="1" lang="ja-JP" altLang="en-US" sz="1600" dirty="0"/>
              <a:t>病気の特徴</a:t>
            </a:r>
            <a:r>
              <a:rPr kumimoji="1" lang="en-US" altLang="ja-JP" sz="1600" dirty="0"/>
              <a:t>〉</a:t>
            </a:r>
          </a:p>
          <a:p>
            <a:pPr>
              <a:lnSpc>
                <a:spcPts val="2500"/>
              </a:lnSpc>
            </a:pPr>
            <a:r>
              <a:rPr kumimoji="1" lang="ja-JP" altLang="en-US" sz="1600" dirty="0"/>
              <a:t>・感染した株は茎の地際部が黒変～黒褐色に変色し、茎葉は黄色や紫色</a:t>
            </a:r>
            <a:endParaRPr kumimoji="1" lang="en-US" altLang="ja-JP" sz="1600" dirty="0"/>
          </a:p>
          <a:p>
            <a:pPr>
              <a:lnSpc>
                <a:spcPts val="2500"/>
              </a:lnSpc>
            </a:pPr>
            <a:r>
              <a:rPr kumimoji="1" lang="ja-JP" altLang="en-US" sz="1600" dirty="0"/>
              <a:t>  に変色して、症状が進むと壊死します。</a:t>
            </a:r>
            <a:endParaRPr kumimoji="1" lang="en-US" altLang="ja-JP" sz="1600" dirty="0"/>
          </a:p>
          <a:p>
            <a:pPr>
              <a:lnSpc>
                <a:spcPts val="2500"/>
              </a:lnSpc>
            </a:pPr>
            <a:r>
              <a:rPr lang="ja-JP" altLang="en-US" sz="1600" dirty="0"/>
              <a:t>・</a:t>
            </a:r>
            <a:r>
              <a:rPr lang="ja-JP" altLang="en-US" sz="1600" dirty="0" err="1"/>
              <a:t>いも</a:t>
            </a:r>
            <a:r>
              <a:rPr lang="ja-JP" altLang="en-US" sz="1600" dirty="0"/>
              <a:t>では主になり首側（茎のつけ根側）から腐敗します。</a:t>
            </a:r>
            <a:endParaRPr lang="en-US" altLang="ja-JP" sz="1600" dirty="0"/>
          </a:p>
        </p:txBody>
      </p:sp>
      <p:pic>
        <p:nvPicPr>
          <p:cNvPr id="16" name="図 15">
            <a:extLst>
              <a:ext uri="{FF2B5EF4-FFF2-40B4-BE49-F238E27FC236}">
                <a16:creationId xmlns:a16="http://schemas.microsoft.com/office/drawing/2014/main" id="{21607DED-640F-4F6B-AE75-D5329696288E}"/>
              </a:ext>
            </a:extLst>
          </p:cNvPr>
          <p:cNvPicPr>
            <a:picLocks noChangeAspect="1"/>
          </p:cNvPicPr>
          <p:nvPr/>
        </p:nvPicPr>
        <p:blipFill>
          <a:blip r:embed="rId3"/>
          <a:stretch>
            <a:fillRect/>
          </a:stretch>
        </p:blipFill>
        <p:spPr>
          <a:xfrm rot="5400000">
            <a:off x="2108682" y="4848989"/>
            <a:ext cx="2502333" cy="1866494"/>
          </a:xfrm>
          <a:prstGeom prst="rect">
            <a:avLst/>
          </a:prstGeom>
        </p:spPr>
      </p:pic>
      <p:pic>
        <p:nvPicPr>
          <p:cNvPr id="17" name="図 16">
            <a:extLst>
              <a:ext uri="{FF2B5EF4-FFF2-40B4-BE49-F238E27FC236}">
                <a16:creationId xmlns:a16="http://schemas.microsoft.com/office/drawing/2014/main" id="{FC534D6A-EA7F-4A2D-B458-9EF2604D0FEE}"/>
              </a:ext>
            </a:extLst>
          </p:cNvPr>
          <p:cNvPicPr>
            <a:picLocks noChangeAspect="1"/>
          </p:cNvPicPr>
          <p:nvPr/>
        </p:nvPicPr>
        <p:blipFill>
          <a:blip r:embed="rId4"/>
          <a:stretch>
            <a:fillRect/>
          </a:stretch>
        </p:blipFill>
        <p:spPr>
          <a:xfrm rot="5400000">
            <a:off x="4151451" y="4839228"/>
            <a:ext cx="2503048" cy="1866497"/>
          </a:xfrm>
          <a:prstGeom prst="rect">
            <a:avLst/>
          </a:prstGeom>
        </p:spPr>
      </p:pic>
      <p:sp>
        <p:nvSpPr>
          <p:cNvPr id="20" name="テキスト ボックス 19">
            <a:extLst>
              <a:ext uri="{FF2B5EF4-FFF2-40B4-BE49-F238E27FC236}">
                <a16:creationId xmlns:a16="http://schemas.microsoft.com/office/drawing/2014/main" id="{6E1FCACA-F3FC-40AB-9EF7-FAC97B0A5030}"/>
              </a:ext>
            </a:extLst>
          </p:cNvPr>
          <p:cNvSpPr txBox="1"/>
          <p:nvPr/>
        </p:nvSpPr>
        <p:spPr>
          <a:xfrm>
            <a:off x="502939" y="7029164"/>
            <a:ext cx="1908135" cy="276999"/>
          </a:xfrm>
          <a:prstGeom prst="rect">
            <a:avLst/>
          </a:prstGeom>
          <a:noFill/>
          <a:ln w="3175">
            <a:noFill/>
          </a:ln>
        </p:spPr>
        <p:txBody>
          <a:bodyPr wrap="square" rtlCol="0">
            <a:spAutoFit/>
          </a:bodyPr>
          <a:lstStyle/>
          <a:p>
            <a:r>
              <a:rPr lang="ja-JP" altLang="en-US" sz="1200" dirty="0"/>
              <a:t>▲変色し、生育不良の株</a:t>
            </a:r>
            <a:endParaRPr kumimoji="1" lang="ja-JP" altLang="en-US" sz="1200" dirty="0"/>
          </a:p>
        </p:txBody>
      </p:sp>
      <p:sp>
        <p:nvSpPr>
          <p:cNvPr id="24" name="テキスト ボックス 23">
            <a:extLst>
              <a:ext uri="{FF2B5EF4-FFF2-40B4-BE49-F238E27FC236}">
                <a16:creationId xmlns:a16="http://schemas.microsoft.com/office/drawing/2014/main" id="{CCDC8762-2B2C-41D0-835F-4CAFCD451F35}"/>
              </a:ext>
            </a:extLst>
          </p:cNvPr>
          <p:cNvSpPr txBox="1"/>
          <p:nvPr/>
        </p:nvSpPr>
        <p:spPr>
          <a:xfrm>
            <a:off x="2426602" y="7035715"/>
            <a:ext cx="1908135" cy="276999"/>
          </a:xfrm>
          <a:prstGeom prst="rect">
            <a:avLst/>
          </a:prstGeom>
          <a:noFill/>
          <a:ln w="3175">
            <a:noFill/>
          </a:ln>
        </p:spPr>
        <p:txBody>
          <a:bodyPr wrap="square" rtlCol="0">
            <a:spAutoFit/>
          </a:bodyPr>
          <a:lstStyle/>
          <a:p>
            <a:r>
              <a:rPr lang="ja-JP" altLang="en-US" sz="1200" dirty="0"/>
              <a:t>▲株の基部の変色</a:t>
            </a:r>
            <a:endParaRPr kumimoji="1" lang="ja-JP" altLang="en-US" sz="1200" dirty="0"/>
          </a:p>
        </p:txBody>
      </p:sp>
      <p:sp>
        <p:nvSpPr>
          <p:cNvPr id="25" name="テキスト ボックス 24">
            <a:extLst>
              <a:ext uri="{FF2B5EF4-FFF2-40B4-BE49-F238E27FC236}">
                <a16:creationId xmlns:a16="http://schemas.microsoft.com/office/drawing/2014/main" id="{573A6FD0-66B3-4536-9B74-5E111BB0B970}"/>
              </a:ext>
            </a:extLst>
          </p:cNvPr>
          <p:cNvSpPr txBox="1"/>
          <p:nvPr/>
        </p:nvSpPr>
        <p:spPr>
          <a:xfrm>
            <a:off x="4365104" y="7026862"/>
            <a:ext cx="2430154" cy="276999"/>
          </a:xfrm>
          <a:prstGeom prst="rect">
            <a:avLst/>
          </a:prstGeom>
          <a:noFill/>
          <a:ln w="3175">
            <a:noFill/>
          </a:ln>
        </p:spPr>
        <p:txBody>
          <a:bodyPr wrap="square" rtlCol="0">
            <a:spAutoFit/>
          </a:bodyPr>
          <a:lstStyle/>
          <a:p>
            <a:r>
              <a:rPr lang="ja-JP" altLang="en-US" sz="1200" dirty="0"/>
              <a:t>▲感染し腐敗したいも（左：断面）</a:t>
            </a:r>
            <a:endParaRPr kumimoji="1" lang="ja-JP" altLang="en-US" sz="1200" dirty="0"/>
          </a:p>
        </p:txBody>
      </p:sp>
      <p:sp>
        <p:nvSpPr>
          <p:cNvPr id="21" name="矢印: 右 20">
            <a:extLst>
              <a:ext uri="{FF2B5EF4-FFF2-40B4-BE49-F238E27FC236}">
                <a16:creationId xmlns:a16="http://schemas.microsoft.com/office/drawing/2014/main" id="{E3F30FA8-53AC-46EC-BB3D-FFEAD007E550}"/>
              </a:ext>
            </a:extLst>
          </p:cNvPr>
          <p:cNvSpPr/>
          <p:nvPr/>
        </p:nvSpPr>
        <p:spPr>
          <a:xfrm>
            <a:off x="2797002" y="5641164"/>
            <a:ext cx="395603" cy="200094"/>
          </a:xfrm>
          <a:prstGeom prst="rightArrow">
            <a:avLst/>
          </a:prstGeom>
          <a:solidFill>
            <a:srgbClr val="FFF100"/>
          </a:solidFill>
          <a:ln>
            <a:solidFill>
              <a:srgbClr val="FFF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C8A9615-79AD-4943-BFA2-86826AA6CF3F}"/>
              </a:ext>
            </a:extLst>
          </p:cNvPr>
          <p:cNvSpPr txBox="1"/>
          <p:nvPr/>
        </p:nvSpPr>
        <p:spPr>
          <a:xfrm>
            <a:off x="187146" y="7375690"/>
            <a:ext cx="6075575" cy="338554"/>
          </a:xfrm>
          <a:prstGeom prst="rect">
            <a:avLst/>
          </a:prstGeom>
          <a:noFill/>
          <a:ln w="3175">
            <a:noFill/>
          </a:ln>
        </p:spPr>
        <p:txBody>
          <a:bodyPr wrap="square" rtlCol="0">
            <a:spAutoFit/>
          </a:bodyPr>
          <a:lstStyle/>
          <a:p>
            <a:pPr lvl="0">
              <a:spcAft>
                <a:spcPts val="300"/>
              </a:spcAft>
            </a:pPr>
            <a:r>
              <a:rPr lang="ja-JP" altLang="en-US" sz="1600" b="1" dirty="0">
                <a:solidFill>
                  <a:prstClr val="black"/>
                </a:solidFill>
              </a:rPr>
              <a:t>本病のまん延防止のため、以下の取り組みに御協力をお願いします。</a:t>
            </a:r>
            <a:endParaRPr lang="en-US" altLang="ja-JP" sz="1600" b="1" dirty="0">
              <a:solidFill>
                <a:prstClr val="black"/>
              </a:solidFill>
            </a:endParaRPr>
          </a:p>
        </p:txBody>
      </p:sp>
      <p:sp>
        <p:nvSpPr>
          <p:cNvPr id="26" name="テキスト ボックス 25">
            <a:extLst>
              <a:ext uri="{FF2B5EF4-FFF2-40B4-BE49-F238E27FC236}">
                <a16:creationId xmlns:a16="http://schemas.microsoft.com/office/drawing/2014/main" id="{96B3FF87-0998-4DA1-BE31-4EFB89E17B99}"/>
              </a:ext>
            </a:extLst>
          </p:cNvPr>
          <p:cNvSpPr txBox="1"/>
          <p:nvPr/>
        </p:nvSpPr>
        <p:spPr>
          <a:xfrm>
            <a:off x="47901" y="8409384"/>
            <a:ext cx="6493467" cy="307777"/>
          </a:xfrm>
          <a:prstGeom prst="rect">
            <a:avLst/>
          </a:prstGeom>
          <a:noFill/>
          <a:ln w="3175">
            <a:noFill/>
          </a:ln>
        </p:spPr>
        <p:txBody>
          <a:bodyPr wrap="square" rtlCol="0">
            <a:spAutoFit/>
          </a:bodyPr>
          <a:lstStyle/>
          <a:p>
            <a:r>
              <a:rPr kumimoji="1" lang="ja-JP" altLang="en-US" sz="1400" dirty="0"/>
              <a:t>本病</a:t>
            </a:r>
            <a:r>
              <a:rPr lang="ja-JP" altLang="en-US" sz="1400" dirty="0"/>
              <a:t>と疑われる症状を見つけた場合は</a:t>
            </a:r>
            <a:r>
              <a:rPr kumimoji="1" lang="ja-JP" altLang="en-US" sz="1400" dirty="0"/>
              <a:t>、以下のいずれかに御相談ください。</a:t>
            </a:r>
          </a:p>
        </p:txBody>
      </p:sp>
      <p:sp>
        <p:nvSpPr>
          <p:cNvPr id="27" name="テキスト ボックス 26">
            <a:extLst>
              <a:ext uri="{FF2B5EF4-FFF2-40B4-BE49-F238E27FC236}">
                <a16:creationId xmlns:a16="http://schemas.microsoft.com/office/drawing/2014/main" id="{38D33081-FB26-43E7-B88E-A805AE6D7F33}"/>
              </a:ext>
            </a:extLst>
          </p:cNvPr>
          <p:cNvSpPr txBox="1"/>
          <p:nvPr/>
        </p:nvSpPr>
        <p:spPr>
          <a:xfrm>
            <a:off x="187146" y="8693383"/>
            <a:ext cx="5330086" cy="830997"/>
          </a:xfrm>
          <a:prstGeom prst="rect">
            <a:avLst/>
          </a:prstGeom>
          <a:solidFill>
            <a:srgbClr val="92D050"/>
          </a:solidFill>
          <a:ln w="3175">
            <a:solidFill>
              <a:srgbClr val="00B050"/>
            </a:solidFill>
          </a:ln>
        </p:spPr>
        <p:txBody>
          <a:bodyPr wrap="square" rtlCol="0">
            <a:spAutoFit/>
          </a:bodyPr>
          <a:lstStyle/>
          <a:p>
            <a:r>
              <a:rPr lang="ja-JP" altLang="en-US" sz="1600" dirty="0"/>
              <a:t>埼玉県農産物安全課　電話：０４８－８３０－４０５３</a:t>
            </a:r>
            <a:endParaRPr lang="en-US" altLang="ja-JP" sz="1600" dirty="0"/>
          </a:p>
          <a:p>
            <a:r>
              <a:rPr lang="ja-JP" altLang="en-US" sz="1600" dirty="0"/>
              <a:t>埼玉県病害虫防除所　電話：０４８－５３９－０６６１</a:t>
            </a:r>
            <a:endParaRPr lang="en-US" altLang="ja-JP" sz="1600" dirty="0"/>
          </a:p>
          <a:p>
            <a:r>
              <a:rPr kumimoji="1" lang="ja-JP" altLang="en-US" sz="1600" dirty="0"/>
              <a:t>埼玉県</a:t>
            </a:r>
            <a:r>
              <a:rPr lang="ja-JP" altLang="en-US" sz="1600" dirty="0"/>
              <a:t>川越</a:t>
            </a:r>
            <a:r>
              <a:rPr kumimoji="1" lang="ja-JP" altLang="en-US" sz="1600" dirty="0"/>
              <a:t>農林振興センター　電話：</a:t>
            </a:r>
            <a:r>
              <a:rPr lang="ja-JP" altLang="en-US" sz="1600" dirty="0"/>
              <a:t> ０４９－２４２－１８０８</a:t>
            </a:r>
            <a:endParaRPr kumimoji="1" lang="ja-JP" altLang="en-US" sz="1600" dirty="0"/>
          </a:p>
        </p:txBody>
      </p:sp>
      <p:sp>
        <p:nvSpPr>
          <p:cNvPr id="29" name="テキスト ボックス 28">
            <a:extLst>
              <a:ext uri="{FF2B5EF4-FFF2-40B4-BE49-F238E27FC236}">
                <a16:creationId xmlns:a16="http://schemas.microsoft.com/office/drawing/2014/main" id="{095A0568-412F-4BF5-96EB-D59EB3EE9038}"/>
              </a:ext>
            </a:extLst>
          </p:cNvPr>
          <p:cNvSpPr txBox="1"/>
          <p:nvPr/>
        </p:nvSpPr>
        <p:spPr>
          <a:xfrm>
            <a:off x="45649" y="9549705"/>
            <a:ext cx="6893872" cy="215444"/>
          </a:xfrm>
          <a:prstGeom prst="rect">
            <a:avLst/>
          </a:prstGeom>
          <a:noFill/>
          <a:ln w="3175">
            <a:noFill/>
          </a:ln>
        </p:spPr>
        <p:txBody>
          <a:bodyPr wrap="square" rtlCol="0">
            <a:spAutoFit/>
          </a:bodyPr>
          <a:lstStyle/>
          <a:p>
            <a:r>
              <a:rPr lang="ja-JP" altLang="en-US" sz="800" dirty="0"/>
              <a:t>出典：生研支援センターイノベーション創出強化研究推進事業（</a:t>
            </a:r>
            <a:r>
              <a:rPr lang="en-US" altLang="ja-JP" sz="800" dirty="0"/>
              <a:t>01020C</a:t>
            </a:r>
            <a:r>
              <a:rPr lang="ja-JP" altLang="en-US" sz="800" dirty="0"/>
              <a:t>）令和２年度版マニュアル「サツマイモ基腐病の発生生態と防除対策」</a:t>
            </a:r>
            <a:endParaRPr kumimoji="1" lang="ja-JP" altLang="en-US" sz="800" dirty="0"/>
          </a:p>
        </p:txBody>
      </p:sp>
      <p:pic>
        <p:nvPicPr>
          <p:cNvPr id="30" name="Picture 2" descr="C:\Users\105210\Desktop\こばとん\5-5\5-5-06.png">
            <a:extLst>
              <a:ext uri="{FF2B5EF4-FFF2-40B4-BE49-F238E27FC236}">
                <a16:creationId xmlns:a16="http://schemas.microsoft.com/office/drawing/2014/main" id="{D5D43BE7-DF80-49CD-887A-BF7DC7978A9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6606" y="8787289"/>
            <a:ext cx="648072" cy="596136"/>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82F0B859-8E45-485B-997A-34646B63E7E6}"/>
              </a:ext>
            </a:extLst>
          </p:cNvPr>
          <p:cNvSpPr txBox="1"/>
          <p:nvPr/>
        </p:nvSpPr>
        <p:spPr>
          <a:xfrm>
            <a:off x="5866606" y="9345831"/>
            <a:ext cx="648072" cy="215444"/>
          </a:xfrm>
          <a:prstGeom prst="rect">
            <a:avLst/>
          </a:prstGeom>
          <a:noFill/>
          <a:ln w="3175">
            <a:noFill/>
          </a:ln>
        </p:spPr>
        <p:txBody>
          <a:bodyPr wrap="square" rtlCol="0">
            <a:spAutoFit/>
          </a:bodyPr>
          <a:lstStyle/>
          <a:p>
            <a:pPr algn="ctr"/>
            <a:r>
              <a:rPr kumimoji="1" lang="ja-JP" altLang="en-US" sz="800" dirty="0"/>
              <a:t>コバトン</a:t>
            </a:r>
          </a:p>
        </p:txBody>
      </p:sp>
      <p:pic>
        <p:nvPicPr>
          <p:cNvPr id="2" name="図 1">
            <a:extLst>
              <a:ext uri="{FF2B5EF4-FFF2-40B4-BE49-F238E27FC236}">
                <a16:creationId xmlns:a16="http://schemas.microsoft.com/office/drawing/2014/main" id="{E8D8DE7C-7522-4DD4-AF6A-2C803D73033D}"/>
              </a:ext>
            </a:extLst>
          </p:cNvPr>
          <p:cNvPicPr>
            <a:picLocks noChangeAspect="1"/>
          </p:cNvPicPr>
          <p:nvPr/>
        </p:nvPicPr>
        <p:blipFill>
          <a:blip r:embed="rId6"/>
          <a:stretch>
            <a:fillRect/>
          </a:stretch>
        </p:blipFill>
        <p:spPr>
          <a:xfrm>
            <a:off x="575723" y="4531540"/>
            <a:ext cx="1653912" cy="2492461"/>
          </a:xfrm>
          <a:prstGeom prst="rect">
            <a:avLst/>
          </a:prstGeom>
        </p:spPr>
      </p:pic>
      <p:sp>
        <p:nvSpPr>
          <p:cNvPr id="22" name="円: 塗りつぶしなし 21">
            <a:extLst>
              <a:ext uri="{FF2B5EF4-FFF2-40B4-BE49-F238E27FC236}">
                <a16:creationId xmlns:a16="http://schemas.microsoft.com/office/drawing/2014/main" id="{E8C9E357-D91B-4D50-B8D0-62A03F800E33}"/>
              </a:ext>
            </a:extLst>
          </p:cNvPr>
          <p:cNvSpPr/>
          <p:nvPr/>
        </p:nvSpPr>
        <p:spPr>
          <a:xfrm>
            <a:off x="769601" y="4953000"/>
            <a:ext cx="1224885" cy="944177"/>
          </a:xfrm>
          <a:prstGeom prst="donut">
            <a:avLst>
              <a:gd name="adj" fmla="val 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C4168DD7-4244-4915-97EE-1F6C8F9F3591}"/>
              </a:ext>
            </a:extLst>
          </p:cNvPr>
          <p:cNvSpPr txBox="1"/>
          <p:nvPr/>
        </p:nvSpPr>
        <p:spPr>
          <a:xfrm>
            <a:off x="45649" y="9710597"/>
            <a:ext cx="3457878" cy="215444"/>
          </a:xfrm>
          <a:prstGeom prst="rect">
            <a:avLst/>
          </a:prstGeom>
          <a:noFill/>
          <a:ln w="3175">
            <a:noFill/>
          </a:ln>
        </p:spPr>
        <p:txBody>
          <a:bodyPr wrap="square" rtlCol="0">
            <a:spAutoFit/>
          </a:bodyPr>
          <a:lstStyle/>
          <a:p>
            <a:r>
              <a:rPr kumimoji="1" lang="ja-JP" altLang="en-US" sz="800" dirty="0"/>
              <a:t>発行：埼玉県農林部農産物安全課（令和３年６月）</a:t>
            </a:r>
          </a:p>
        </p:txBody>
      </p:sp>
    </p:spTree>
    <p:extLst>
      <p:ext uri="{BB962C8B-B14F-4D97-AF65-F5344CB8AC3E}">
        <p14:creationId xmlns:p14="http://schemas.microsoft.com/office/powerpoint/2010/main" val="22989186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w="3175">
          <a:solidFill>
            <a:schemeClr val="tx1"/>
          </a:solidFill>
        </a:ln>
      </a:spPr>
      <a:bodyPr wrap="square" rtlCol="0">
        <a:spAutoFit/>
      </a:bodyPr>
      <a:lstStyle>
        <a:defPPr>
          <a:defRPr sz="12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TotalTime>
  <Words>296</Words>
  <Application>Microsoft Office PowerPoint</Application>
  <PresentationFormat>A4 210 x 297 mm</PresentationFormat>
  <Paragraphs>23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Ｐゴシック</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ウメ輪紋病ウイルス 早期発見に御協力ください</dc:title>
  <dc:creator>keiko</dc:creator>
  <cp:lastModifiedBy>齋藤孝一郎</cp:lastModifiedBy>
  <cp:revision>307</cp:revision>
  <cp:lastPrinted>2021-06-24T05:00:47Z</cp:lastPrinted>
  <dcterms:created xsi:type="dcterms:W3CDTF">2015-11-12T11:41:34Z</dcterms:created>
  <dcterms:modified xsi:type="dcterms:W3CDTF">2021-06-24T07:04:49Z</dcterms:modified>
</cp:coreProperties>
</file>