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5327650" cy="7559675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6" autoAdjust="0"/>
    <p:restoredTop sz="94660"/>
  </p:normalViewPr>
  <p:slideViewPr>
    <p:cSldViewPr snapToGrid="0">
      <p:cViewPr varScale="1">
        <p:scale>
          <a:sx n="78" d="100"/>
          <a:sy n="78" d="100"/>
        </p:scale>
        <p:origin x="243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9574" y="1237197"/>
            <a:ext cx="4528503" cy="2631887"/>
          </a:xfrm>
        </p:spPr>
        <p:txBody>
          <a:bodyPr anchor="b"/>
          <a:lstStyle>
            <a:lvl1pPr algn="ctr">
              <a:defRPr sz="349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65956" y="3970580"/>
            <a:ext cx="3995738" cy="1825171"/>
          </a:xfrm>
        </p:spPr>
        <p:txBody>
          <a:bodyPr/>
          <a:lstStyle>
            <a:lvl1pPr marL="0" indent="0" algn="ctr">
              <a:buNone/>
              <a:defRPr sz="1398"/>
            </a:lvl1pPr>
            <a:lvl2pPr marL="266365" indent="0" algn="ctr">
              <a:buNone/>
              <a:defRPr sz="1165"/>
            </a:lvl2pPr>
            <a:lvl3pPr marL="532729" indent="0" algn="ctr">
              <a:buNone/>
              <a:defRPr sz="1049"/>
            </a:lvl3pPr>
            <a:lvl4pPr marL="799094" indent="0" algn="ctr">
              <a:buNone/>
              <a:defRPr sz="932"/>
            </a:lvl4pPr>
            <a:lvl5pPr marL="1065459" indent="0" algn="ctr">
              <a:buNone/>
              <a:defRPr sz="932"/>
            </a:lvl5pPr>
            <a:lvl6pPr marL="1331824" indent="0" algn="ctr">
              <a:buNone/>
              <a:defRPr sz="932"/>
            </a:lvl6pPr>
            <a:lvl7pPr marL="1598188" indent="0" algn="ctr">
              <a:buNone/>
              <a:defRPr sz="932"/>
            </a:lvl7pPr>
            <a:lvl8pPr marL="1864553" indent="0" algn="ctr">
              <a:buNone/>
              <a:defRPr sz="932"/>
            </a:lvl8pPr>
            <a:lvl9pPr marL="2130918" indent="0" algn="ctr">
              <a:buNone/>
              <a:defRPr sz="932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1458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5727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3501" y="1884671"/>
            <a:ext cx="4595098" cy="3144614"/>
          </a:xfrm>
        </p:spPr>
        <p:txBody>
          <a:bodyPr anchor="b"/>
          <a:lstStyle>
            <a:lvl1pPr>
              <a:defRPr sz="3496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501" y="5059035"/>
            <a:ext cx="4595098" cy="1653678"/>
          </a:xfrm>
        </p:spPr>
        <p:txBody>
          <a:bodyPr/>
          <a:lstStyle>
            <a:lvl1pPr marL="0" indent="0">
              <a:buNone/>
              <a:defRPr sz="1398">
                <a:solidFill>
                  <a:schemeClr val="tx1">
                    <a:tint val="82000"/>
                  </a:schemeClr>
                </a:solidFill>
              </a:defRPr>
            </a:lvl1pPr>
            <a:lvl2pPr marL="266365" indent="0">
              <a:buNone/>
              <a:defRPr sz="1165">
                <a:solidFill>
                  <a:schemeClr val="tx1">
                    <a:tint val="82000"/>
                  </a:schemeClr>
                </a:solidFill>
              </a:defRPr>
            </a:lvl2pPr>
            <a:lvl3pPr marL="532729" indent="0">
              <a:buNone/>
              <a:defRPr sz="1049">
                <a:solidFill>
                  <a:schemeClr val="tx1">
                    <a:tint val="82000"/>
                  </a:schemeClr>
                </a:solidFill>
              </a:defRPr>
            </a:lvl3pPr>
            <a:lvl4pPr marL="79909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4pPr>
            <a:lvl5pPr marL="1065459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5pPr>
            <a:lvl6pPr marL="1331824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6pPr>
            <a:lvl7pPr marL="159818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7pPr>
            <a:lvl8pPr marL="1864553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8pPr>
            <a:lvl9pPr marL="2130918" indent="0">
              <a:buNone/>
              <a:defRPr sz="93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24325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6276" y="2012414"/>
            <a:ext cx="226425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97123" y="2012414"/>
            <a:ext cx="2264251" cy="479654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58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402484"/>
            <a:ext cx="4595098" cy="1461188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971" y="1853171"/>
            <a:ext cx="22538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6971" y="2761381"/>
            <a:ext cx="2253845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97123" y="1853171"/>
            <a:ext cx="2264945" cy="908210"/>
          </a:xfrm>
        </p:spPr>
        <p:txBody>
          <a:bodyPr anchor="b"/>
          <a:lstStyle>
            <a:lvl1pPr marL="0" indent="0">
              <a:buNone/>
              <a:defRPr sz="1398" b="1"/>
            </a:lvl1pPr>
            <a:lvl2pPr marL="266365" indent="0">
              <a:buNone/>
              <a:defRPr sz="1165" b="1"/>
            </a:lvl2pPr>
            <a:lvl3pPr marL="532729" indent="0">
              <a:buNone/>
              <a:defRPr sz="1049" b="1"/>
            </a:lvl3pPr>
            <a:lvl4pPr marL="799094" indent="0">
              <a:buNone/>
              <a:defRPr sz="932" b="1"/>
            </a:lvl4pPr>
            <a:lvl5pPr marL="1065459" indent="0">
              <a:buNone/>
              <a:defRPr sz="932" b="1"/>
            </a:lvl5pPr>
            <a:lvl6pPr marL="1331824" indent="0">
              <a:buNone/>
              <a:defRPr sz="932" b="1"/>
            </a:lvl6pPr>
            <a:lvl7pPr marL="1598188" indent="0">
              <a:buNone/>
              <a:defRPr sz="932" b="1"/>
            </a:lvl7pPr>
            <a:lvl8pPr marL="1864553" indent="0">
              <a:buNone/>
              <a:defRPr sz="932" b="1"/>
            </a:lvl8pPr>
            <a:lvl9pPr marL="2130918" indent="0">
              <a:buNone/>
              <a:defRPr sz="932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97123" y="2761381"/>
            <a:ext cx="2264945" cy="406157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94209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166233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4919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64945" y="1088455"/>
            <a:ext cx="2697123" cy="5372269"/>
          </a:xfrm>
        </p:spPr>
        <p:txBody>
          <a:bodyPr/>
          <a:lstStyle>
            <a:lvl1pPr>
              <a:defRPr sz="1864"/>
            </a:lvl1pPr>
            <a:lvl2pPr>
              <a:defRPr sz="1631"/>
            </a:lvl2pPr>
            <a:lvl3pPr>
              <a:defRPr sz="1398"/>
            </a:lvl3pPr>
            <a:lvl4pPr>
              <a:defRPr sz="1165"/>
            </a:lvl4pPr>
            <a:lvl5pPr>
              <a:defRPr sz="1165"/>
            </a:lvl5pPr>
            <a:lvl6pPr>
              <a:defRPr sz="1165"/>
            </a:lvl6pPr>
            <a:lvl7pPr>
              <a:defRPr sz="1165"/>
            </a:lvl7pPr>
            <a:lvl8pPr>
              <a:defRPr sz="1165"/>
            </a:lvl8pPr>
            <a:lvl9pPr>
              <a:defRPr sz="1165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8115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6970" y="503978"/>
            <a:ext cx="1718306" cy="1763924"/>
          </a:xfrm>
        </p:spPr>
        <p:txBody>
          <a:bodyPr anchor="b"/>
          <a:lstStyle>
            <a:lvl1pPr>
              <a:defRPr sz="186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64945" y="1088455"/>
            <a:ext cx="2697123" cy="5372269"/>
          </a:xfrm>
        </p:spPr>
        <p:txBody>
          <a:bodyPr anchor="t"/>
          <a:lstStyle>
            <a:lvl1pPr marL="0" indent="0">
              <a:buNone/>
              <a:defRPr sz="1864"/>
            </a:lvl1pPr>
            <a:lvl2pPr marL="266365" indent="0">
              <a:buNone/>
              <a:defRPr sz="1631"/>
            </a:lvl2pPr>
            <a:lvl3pPr marL="532729" indent="0">
              <a:buNone/>
              <a:defRPr sz="1398"/>
            </a:lvl3pPr>
            <a:lvl4pPr marL="799094" indent="0">
              <a:buNone/>
              <a:defRPr sz="1165"/>
            </a:lvl4pPr>
            <a:lvl5pPr marL="1065459" indent="0">
              <a:buNone/>
              <a:defRPr sz="1165"/>
            </a:lvl5pPr>
            <a:lvl6pPr marL="1331824" indent="0">
              <a:buNone/>
              <a:defRPr sz="1165"/>
            </a:lvl6pPr>
            <a:lvl7pPr marL="1598188" indent="0">
              <a:buNone/>
              <a:defRPr sz="1165"/>
            </a:lvl7pPr>
            <a:lvl8pPr marL="1864553" indent="0">
              <a:buNone/>
              <a:defRPr sz="1165"/>
            </a:lvl8pPr>
            <a:lvl9pPr marL="2130918" indent="0">
              <a:buNone/>
              <a:defRPr sz="1165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6970" y="2267902"/>
            <a:ext cx="1718306" cy="4201570"/>
          </a:xfrm>
        </p:spPr>
        <p:txBody>
          <a:bodyPr/>
          <a:lstStyle>
            <a:lvl1pPr marL="0" indent="0">
              <a:buNone/>
              <a:defRPr sz="932"/>
            </a:lvl1pPr>
            <a:lvl2pPr marL="266365" indent="0">
              <a:buNone/>
              <a:defRPr sz="816"/>
            </a:lvl2pPr>
            <a:lvl3pPr marL="532729" indent="0">
              <a:buNone/>
              <a:defRPr sz="699"/>
            </a:lvl3pPr>
            <a:lvl4pPr marL="799094" indent="0">
              <a:buNone/>
              <a:defRPr sz="583"/>
            </a:lvl4pPr>
            <a:lvl5pPr marL="1065459" indent="0">
              <a:buNone/>
              <a:defRPr sz="583"/>
            </a:lvl5pPr>
            <a:lvl6pPr marL="1331824" indent="0">
              <a:buNone/>
              <a:defRPr sz="583"/>
            </a:lvl6pPr>
            <a:lvl7pPr marL="1598188" indent="0">
              <a:buNone/>
              <a:defRPr sz="583"/>
            </a:lvl7pPr>
            <a:lvl8pPr marL="1864553" indent="0">
              <a:buNone/>
              <a:defRPr sz="583"/>
            </a:lvl8pPr>
            <a:lvl9pPr marL="2130918" indent="0">
              <a:buNone/>
              <a:defRPr sz="583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9846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59205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2600" y="402483"/>
            <a:ext cx="1148775" cy="6406475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66276" y="402483"/>
            <a:ext cx="3379728" cy="6406475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91043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6276" y="402484"/>
            <a:ext cx="4595098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6276" y="2012414"/>
            <a:ext cx="4595098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6276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0084DF-FC64-4EC4-957F-6285FF63EA54}" type="datetimeFigureOut">
              <a:rPr kumimoji="1" lang="ja-JP" altLang="en-US" smtClean="0"/>
              <a:t>2026/8/19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64784" y="7006700"/>
            <a:ext cx="1798082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762653" y="7006700"/>
            <a:ext cx="1198721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9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96444B-8C94-4DA5-8B7E-DEF30325F82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858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32729" rtl="0" eaLnBrk="1" latinLnBrk="0" hangingPunct="1">
        <a:lnSpc>
          <a:spcPct val="90000"/>
        </a:lnSpc>
        <a:spcBef>
          <a:spcPct val="0"/>
        </a:spcBef>
        <a:buNone/>
        <a:defRPr kumimoji="1" sz="25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33182" indent="-133182" algn="l" defTabSz="532729" rtl="0" eaLnBrk="1" latinLnBrk="0" hangingPunct="1">
        <a:lnSpc>
          <a:spcPct val="90000"/>
        </a:lnSpc>
        <a:spcBef>
          <a:spcPts val="583"/>
        </a:spcBef>
        <a:buFont typeface="Arial" panose="020B0604020202020204" pitchFamily="34" charset="0"/>
        <a:buChar char="•"/>
        <a:defRPr kumimoji="1" sz="1631" kern="1200">
          <a:solidFill>
            <a:schemeClr val="tx1"/>
          </a:solidFill>
          <a:latin typeface="+mn-lt"/>
          <a:ea typeface="+mn-ea"/>
          <a:cs typeface="+mn-cs"/>
        </a:defRPr>
      </a:lvl1pPr>
      <a:lvl2pPr marL="39954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kumimoji="1" sz="1398" kern="1200">
          <a:solidFill>
            <a:schemeClr val="tx1"/>
          </a:solidFill>
          <a:latin typeface="+mn-lt"/>
          <a:ea typeface="+mn-ea"/>
          <a:cs typeface="+mn-cs"/>
        </a:defRPr>
      </a:lvl2pPr>
      <a:lvl3pPr marL="665912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kumimoji="1" sz="1165" kern="1200">
          <a:solidFill>
            <a:schemeClr val="tx1"/>
          </a:solidFill>
          <a:latin typeface="+mn-lt"/>
          <a:ea typeface="+mn-ea"/>
          <a:cs typeface="+mn-cs"/>
        </a:defRPr>
      </a:lvl3pPr>
      <a:lvl4pPr marL="932277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19864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465006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731371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997735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264100" indent="-133182" algn="l" defTabSz="532729" rtl="0" eaLnBrk="1" latinLnBrk="0" hangingPunct="1">
        <a:lnSpc>
          <a:spcPct val="90000"/>
        </a:lnSpc>
        <a:spcBef>
          <a:spcPts val="291"/>
        </a:spcBef>
        <a:buFont typeface="Arial" panose="020B0604020202020204" pitchFamily="34" charset="0"/>
        <a:buChar char="•"/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1pPr>
      <a:lvl2pPr marL="266365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2pPr>
      <a:lvl3pPr marL="532729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3pPr>
      <a:lvl4pPr marL="799094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4pPr>
      <a:lvl5pPr marL="1065459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5pPr>
      <a:lvl6pPr marL="1331824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6pPr>
      <a:lvl7pPr marL="1598188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7pPr>
      <a:lvl8pPr marL="1864553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8pPr>
      <a:lvl9pPr marL="2130918" algn="l" defTabSz="532729" rtl="0" eaLnBrk="1" latinLnBrk="0" hangingPunct="1">
        <a:defRPr kumimoji="1" sz="10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AA6C7984-EE19-625F-EC41-EDD06404E9D5}"/>
              </a:ext>
            </a:extLst>
          </p:cNvPr>
          <p:cNvSpPr/>
          <p:nvPr/>
        </p:nvSpPr>
        <p:spPr>
          <a:xfrm>
            <a:off x="295" y="38698"/>
            <a:ext cx="5327650" cy="7559675"/>
          </a:xfrm>
          <a:prstGeom prst="rect">
            <a:avLst/>
          </a:pr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楕円 5">
            <a:extLst>
              <a:ext uri="{FF2B5EF4-FFF2-40B4-BE49-F238E27FC236}">
                <a16:creationId xmlns:a16="http://schemas.microsoft.com/office/drawing/2014/main" id="{CB702E18-DDE4-D3A0-B6DE-6567586036F6}"/>
              </a:ext>
            </a:extLst>
          </p:cNvPr>
          <p:cNvSpPr/>
          <p:nvPr/>
        </p:nvSpPr>
        <p:spPr>
          <a:xfrm>
            <a:off x="2181786" y="-519333"/>
            <a:ext cx="4162744" cy="372387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楕円 6">
            <a:extLst>
              <a:ext uri="{FF2B5EF4-FFF2-40B4-BE49-F238E27FC236}">
                <a16:creationId xmlns:a16="http://schemas.microsoft.com/office/drawing/2014/main" id="{1BDF7E17-C8F3-2FBC-4A61-0E1DEED5D874}"/>
              </a:ext>
            </a:extLst>
          </p:cNvPr>
          <p:cNvSpPr/>
          <p:nvPr/>
        </p:nvSpPr>
        <p:spPr>
          <a:xfrm>
            <a:off x="148874" y="-491197"/>
            <a:ext cx="3891976" cy="348954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8" name="楕円 7">
            <a:extLst>
              <a:ext uri="{FF2B5EF4-FFF2-40B4-BE49-F238E27FC236}">
                <a16:creationId xmlns:a16="http://schemas.microsoft.com/office/drawing/2014/main" id="{246D917F-1C7B-9349-9FDB-1064C3082DA6}"/>
              </a:ext>
            </a:extLst>
          </p:cNvPr>
          <p:cNvSpPr/>
          <p:nvPr/>
        </p:nvSpPr>
        <p:spPr>
          <a:xfrm>
            <a:off x="-1154300" y="-600899"/>
            <a:ext cx="3107745" cy="32146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E872D0C0-5CD1-A59D-B57D-C1E95FAE4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9573" y="-306506"/>
            <a:ext cx="4528503" cy="1545181"/>
          </a:xfrm>
        </p:spPr>
        <p:txBody>
          <a:bodyPr/>
          <a:lstStyle/>
          <a:p>
            <a:r>
              <a:rPr lang="ja-JP" alt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認知症サポーター</a:t>
            </a:r>
            <a:br>
              <a:rPr lang="en-US" altLang="ja-JP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r>
              <a:rPr lang="en-US" altLang="ja-JP" sz="105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 </a:t>
            </a:r>
            <a:br>
              <a:rPr lang="en-US" altLang="ja-JP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</a:br>
            <a:r>
              <a:rPr lang="ja-JP" altLang="en-US" sz="320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養成講座</a:t>
            </a:r>
            <a:endParaRPr kumimoji="1" lang="ja-JP" altLang="en-US" sz="3200" dirty="0"/>
          </a:p>
        </p:txBody>
      </p:sp>
      <p:pic>
        <p:nvPicPr>
          <p:cNvPr id="9" name="図 8" descr="グラフィカル ユーザー インターフェイス, アプリケーション&#10;&#10;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886ACDEA-300F-E4A0-4BFF-59807210A3A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68" t="55983" r="50998" b="21557"/>
          <a:stretch/>
        </p:blipFill>
        <p:spPr>
          <a:xfrm>
            <a:off x="-41909" y="1183708"/>
            <a:ext cx="1040626" cy="956856"/>
          </a:xfrm>
          <a:prstGeom prst="ellipse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AF5C4CE-AF53-E77B-A220-132EA519112B}"/>
              </a:ext>
            </a:extLst>
          </p:cNvPr>
          <p:cNvSpPr txBox="1"/>
          <p:nvPr/>
        </p:nvSpPr>
        <p:spPr>
          <a:xfrm>
            <a:off x="906459" y="1711169"/>
            <a:ext cx="43245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200" b="0" i="0" dirty="0">
                <a:effectLst/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認知症について正しく理解し、偏見を持たず、認知症の人や家族を可能な範囲で温かく見守り支える「応援者」です。</a:t>
            </a:r>
            <a:endParaRPr lang="en-US" altLang="ja-JP" sz="1200" b="0" i="0" dirty="0">
              <a:effectLst/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講座を受講した方は認知症サポーターです。</a:t>
            </a:r>
            <a:endParaRPr kumimoji="1"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本講座では、認知症の基礎知識や対応方法を学びます。</a:t>
            </a:r>
            <a:endParaRPr kumimoji="1"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特別な資格等は必要なく、どなたでも参加可能です。</a:t>
            </a:r>
            <a:endParaRPr kumimoji="1"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kumimoji="1" lang="ja-JP" altLang="en-US" sz="1200" dirty="0">
              <a:solidFill>
                <a:schemeClr val="tx2">
                  <a:lumMod val="75000"/>
                  <a:lumOff val="25000"/>
                </a:schemeClr>
              </a:solidFill>
              <a:latin typeface="HGS創英角ｺﾞｼｯｸUB" panose="020B0900000000000000" pitchFamily="50" charset="-128"/>
              <a:ea typeface="HGS創英角ｺﾞｼｯｸUB" panose="020B0900000000000000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B3A346CB-54DC-728A-37A8-B0A3860BA744}"/>
              </a:ext>
            </a:extLst>
          </p:cNvPr>
          <p:cNvSpPr txBox="1"/>
          <p:nvPr/>
        </p:nvSpPr>
        <p:spPr>
          <a:xfrm>
            <a:off x="857850" y="1391292"/>
            <a:ext cx="21674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u="sng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認知症サポーターとは</a:t>
            </a:r>
            <a:r>
              <a:rPr kumimoji="1" lang="en-US" altLang="ja-JP" sz="1400" u="sng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??</a:t>
            </a:r>
            <a:endParaRPr kumimoji="1" lang="ja-JP" altLang="en-US" sz="1400" u="sng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3" name="楕円 12">
            <a:extLst>
              <a:ext uri="{FF2B5EF4-FFF2-40B4-BE49-F238E27FC236}">
                <a16:creationId xmlns:a16="http://schemas.microsoft.com/office/drawing/2014/main" id="{497E50D9-4A12-E88B-0BC6-030F650BE3CB}"/>
              </a:ext>
            </a:extLst>
          </p:cNvPr>
          <p:cNvSpPr/>
          <p:nvPr/>
        </p:nvSpPr>
        <p:spPr>
          <a:xfrm>
            <a:off x="124346" y="3078201"/>
            <a:ext cx="950925" cy="559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2">
                  <a:lumMod val="50000"/>
                  <a:lumOff val="50000"/>
                </a:schemeClr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14" name="楕円 13">
            <a:extLst>
              <a:ext uri="{FF2B5EF4-FFF2-40B4-BE49-F238E27FC236}">
                <a16:creationId xmlns:a16="http://schemas.microsoft.com/office/drawing/2014/main" id="{A41073B9-FB23-B8D9-4BBB-EAB1CD7E2115}"/>
              </a:ext>
            </a:extLst>
          </p:cNvPr>
          <p:cNvSpPr/>
          <p:nvPr/>
        </p:nvSpPr>
        <p:spPr>
          <a:xfrm>
            <a:off x="124345" y="3806623"/>
            <a:ext cx="950925" cy="559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5" name="楕円 14">
            <a:extLst>
              <a:ext uri="{FF2B5EF4-FFF2-40B4-BE49-F238E27FC236}">
                <a16:creationId xmlns:a16="http://schemas.microsoft.com/office/drawing/2014/main" id="{D7A56299-F6AF-9732-06BF-3970B43764A8}"/>
              </a:ext>
            </a:extLst>
          </p:cNvPr>
          <p:cNvSpPr/>
          <p:nvPr/>
        </p:nvSpPr>
        <p:spPr>
          <a:xfrm>
            <a:off x="124344" y="4563181"/>
            <a:ext cx="950925" cy="559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7688F12-649C-8CC9-8128-A02FDBE2264B}"/>
              </a:ext>
            </a:extLst>
          </p:cNvPr>
          <p:cNvSpPr txBox="1"/>
          <p:nvPr/>
        </p:nvSpPr>
        <p:spPr>
          <a:xfrm>
            <a:off x="225884" y="3148893"/>
            <a:ext cx="87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日</a:t>
            </a:r>
            <a:r>
              <a:rPr kumimoji="1" lang="ja-JP" altLang="en-US" sz="110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時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ADE0245-43EA-EF8A-AA50-7343E96597B7}"/>
              </a:ext>
            </a:extLst>
          </p:cNvPr>
          <p:cNvSpPr txBox="1"/>
          <p:nvPr/>
        </p:nvSpPr>
        <p:spPr>
          <a:xfrm>
            <a:off x="225883" y="4638719"/>
            <a:ext cx="87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会</a:t>
            </a:r>
            <a:r>
              <a:rPr kumimoji="1" lang="ja-JP" altLang="en-US" sz="110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場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9AE475E6-42A7-52CB-CCA9-D7A0540C18B3}"/>
              </a:ext>
            </a:extLst>
          </p:cNvPr>
          <p:cNvSpPr txBox="1"/>
          <p:nvPr/>
        </p:nvSpPr>
        <p:spPr>
          <a:xfrm>
            <a:off x="225882" y="3875974"/>
            <a:ext cx="87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講</a:t>
            </a:r>
            <a:r>
              <a:rPr kumimoji="1" lang="ja-JP" altLang="en-US" sz="110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師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C84CFF38-7950-CA53-5A11-DD332E46CF93}"/>
              </a:ext>
            </a:extLst>
          </p:cNvPr>
          <p:cNvSpPr txBox="1"/>
          <p:nvPr/>
        </p:nvSpPr>
        <p:spPr>
          <a:xfrm>
            <a:off x="1126057" y="3000126"/>
            <a:ext cx="27540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2026/11/19</a:t>
            </a:r>
            <a:r>
              <a:rPr kumimoji="1" lang="ja-JP" altLang="en-US" sz="200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（木）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DFA258BC-57EB-61CD-F577-A7CBEF475E20}"/>
              </a:ext>
            </a:extLst>
          </p:cNvPr>
          <p:cNvSpPr txBox="1"/>
          <p:nvPr/>
        </p:nvSpPr>
        <p:spPr>
          <a:xfrm>
            <a:off x="1358192" y="3311762"/>
            <a:ext cx="1770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13</a:t>
            </a:r>
            <a:r>
              <a:rPr kumimoji="1" lang="ja-JP" altLang="en-US" sz="1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kumimoji="1" lang="en-US" altLang="ja-JP" sz="1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30</a:t>
            </a:r>
            <a:r>
              <a:rPr kumimoji="1" lang="ja-JP" altLang="en-US" sz="1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～</a:t>
            </a:r>
            <a:r>
              <a:rPr kumimoji="1" lang="en-US" altLang="ja-JP" sz="1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15</a:t>
            </a:r>
            <a:r>
              <a:rPr kumimoji="1" lang="ja-JP" altLang="en-US" sz="1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：</a:t>
            </a:r>
            <a:r>
              <a:rPr kumimoji="1" lang="en-US" altLang="ja-JP" sz="1600" dirty="0">
                <a:solidFill>
                  <a:schemeClr val="bg1"/>
                </a:solidFill>
                <a:latin typeface="HGP創英角ｺﾞｼｯｸUB" panose="020B0900000000000000" pitchFamily="50" charset="-128"/>
                <a:ea typeface="HGP創英角ｺﾞｼｯｸUB" panose="020B0900000000000000" pitchFamily="50" charset="-128"/>
              </a:rPr>
              <a:t>00</a:t>
            </a:r>
            <a:endParaRPr kumimoji="1" lang="ja-JP" altLang="en-US" sz="1600" dirty="0">
              <a:solidFill>
                <a:schemeClr val="bg1"/>
              </a:solidFill>
              <a:latin typeface="HGP創英角ｺﾞｼｯｸUB" panose="020B0900000000000000" pitchFamily="50" charset="-128"/>
              <a:ea typeface="HGP創英角ｺﾞｼｯｸUB" panose="020B0900000000000000" pitchFamily="50" charset="-128"/>
            </a:endParaRP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5FB8B161-7BD5-603C-887C-DDA7D6CFEDA4}"/>
              </a:ext>
            </a:extLst>
          </p:cNvPr>
          <p:cNvSpPr txBox="1"/>
          <p:nvPr/>
        </p:nvSpPr>
        <p:spPr>
          <a:xfrm>
            <a:off x="1133838" y="4409696"/>
            <a:ext cx="3003846" cy="815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新所沢まちづくりセンター</a:t>
            </a:r>
            <a:endParaRPr kumimoji="1" lang="en-US" altLang="ja-JP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学習室</a:t>
            </a:r>
            <a:r>
              <a:rPr kumimoji="1" lang="en-US" altLang="ja-JP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5</a:t>
            </a:r>
            <a:r>
              <a:rPr kumimoji="1" lang="ja-JP" altLang="en-US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・</a:t>
            </a:r>
            <a:r>
              <a:rPr kumimoji="1" lang="en-US" altLang="ja-JP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6</a:t>
            </a:r>
            <a:r>
              <a:rPr kumimoji="1" lang="ja-JP" altLang="en-US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号</a:t>
            </a:r>
            <a:endParaRPr kumimoji="1" lang="en-US" altLang="ja-JP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05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〒</a:t>
            </a:r>
            <a:r>
              <a:rPr kumimoji="1" lang="en-US" altLang="ja-JP" sz="105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359-1111</a:t>
            </a:r>
            <a:r>
              <a:rPr kumimoji="1" lang="ja-JP" altLang="en-US" sz="105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埼玉県所沢市緑町</a:t>
            </a:r>
            <a:r>
              <a:rPr kumimoji="1" lang="en-US" altLang="ja-JP" sz="1050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1-8-3</a:t>
            </a:r>
            <a:endParaRPr kumimoji="1" lang="ja-JP" altLang="en-US" sz="1050" dirty="0">
              <a:solidFill>
                <a:schemeClr val="bg1"/>
              </a:solidFill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7D7FB39E-62FB-CEF8-A9AA-EABA2083902E}"/>
              </a:ext>
            </a:extLst>
          </p:cNvPr>
          <p:cNvSpPr txBox="1"/>
          <p:nvPr/>
        </p:nvSpPr>
        <p:spPr>
          <a:xfrm>
            <a:off x="1133838" y="3768252"/>
            <a:ext cx="370101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みずたま介護ステーション新所沢</a:t>
            </a:r>
            <a:endParaRPr kumimoji="1" lang="en-US" altLang="ja-JP" sz="1400" dirty="0">
              <a:solidFill>
                <a:schemeClr val="bg1"/>
              </a:solidFill>
              <a:latin typeface="HGS創英角ﾎﾟｯﾌﾟ体" panose="040B0A00000000000000" pitchFamily="50" charset="-128"/>
              <a:ea typeface="HGS創英角ﾎﾟｯﾌﾟ体" panose="040B0A00000000000000" pitchFamily="50" charset="-128"/>
            </a:endParaRPr>
          </a:p>
          <a:p>
            <a:r>
              <a:rPr kumimoji="1" lang="ja-JP" altLang="en-US" dirty="0">
                <a:solidFill>
                  <a:schemeClr val="bg1"/>
                </a:solidFill>
                <a:latin typeface="HGS創英角ﾎﾟｯﾌﾟ体" panose="040B0A00000000000000" pitchFamily="50" charset="-128"/>
                <a:ea typeface="HGS創英角ﾎﾟｯﾌﾟ体" panose="040B0A00000000000000" pitchFamily="50" charset="-128"/>
              </a:rPr>
              <a:t>本橋　美幸　氏</a:t>
            </a:r>
          </a:p>
        </p:txBody>
      </p:sp>
      <p:sp>
        <p:nvSpPr>
          <p:cNvPr id="24" name="楕円 23">
            <a:extLst>
              <a:ext uri="{FF2B5EF4-FFF2-40B4-BE49-F238E27FC236}">
                <a16:creationId xmlns:a16="http://schemas.microsoft.com/office/drawing/2014/main" id="{DD2E9D32-A0DB-9895-B21A-D109EA3D8437}"/>
              </a:ext>
            </a:extLst>
          </p:cNvPr>
          <p:cNvSpPr/>
          <p:nvPr/>
        </p:nvSpPr>
        <p:spPr>
          <a:xfrm>
            <a:off x="148874" y="5305671"/>
            <a:ext cx="950925" cy="55911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46B8467-F426-1B39-6023-6FAAD33B8718}"/>
              </a:ext>
            </a:extLst>
          </p:cNvPr>
          <p:cNvSpPr txBox="1"/>
          <p:nvPr/>
        </p:nvSpPr>
        <p:spPr>
          <a:xfrm>
            <a:off x="265740" y="5381965"/>
            <a:ext cx="87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費</a:t>
            </a:r>
            <a:r>
              <a:rPr kumimoji="1" lang="ja-JP" altLang="en-US" sz="110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　</a:t>
            </a:r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用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72FB7DD-1A59-C9C4-9246-C8DCF4C80D79}"/>
              </a:ext>
            </a:extLst>
          </p:cNvPr>
          <p:cNvSpPr txBox="1"/>
          <p:nvPr/>
        </p:nvSpPr>
        <p:spPr>
          <a:xfrm>
            <a:off x="1142968" y="5381965"/>
            <a:ext cx="877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bg1"/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無料</a:t>
            </a:r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C09F467C-1035-2E5B-DF54-53B3BD84EA00}"/>
              </a:ext>
            </a:extLst>
          </p:cNvPr>
          <p:cNvSpPr/>
          <p:nvPr/>
        </p:nvSpPr>
        <p:spPr>
          <a:xfrm>
            <a:off x="2353800" y="5381965"/>
            <a:ext cx="3818715" cy="351526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590380D-5471-DCE3-79C4-25D5EF92B7BD}"/>
              </a:ext>
            </a:extLst>
          </p:cNvPr>
          <p:cNvSpPr txBox="1"/>
          <p:nvPr/>
        </p:nvSpPr>
        <p:spPr>
          <a:xfrm>
            <a:off x="2895867" y="5826921"/>
            <a:ext cx="2483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お申し込み　先着</a:t>
            </a:r>
            <a:r>
              <a:rPr kumimoji="1" lang="en-US" altLang="ja-JP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40</a:t>
            </a:r>
            <a:r>
              <a:rPr kumimoji="1" lang="ja-JP" altLang="en-US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名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AAB87A3-700F-6E22-9302-824D5292D28F}"/>
              </a:ext>
            </a:extLst>
          </p:cNvPr>
          <p:cNvSpPr txBox="1"/>
          <p:nvPr/>
        </p:nvSpPr>
        <p:spPr>
          <a:xfrm>
            <a:off x="103183" y="6241519"/>
            <a:ext cx="2399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【</a:t>
            </a:r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共催</a:t>
            </a:r>
            <a:r>
              <a:rPr kumimoji="1" lang="en-US" altLang="ja-JP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】</a:t>
            </a:r>
          </a:p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新所沢地域包括支援センター</a:t>
            </a:r>
            <a:endParaRPr kumimoji="1"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新所沢東地域包括支援センター</a:t>
            </a:r>
            <a:endParaRPr kumimoji="1"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所沢市社会福祉協議会</a:t>
            </a:r>
            <a:endParaRPr kumimoji="1"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さくら薬局 所沢松葉町店</a:t>
            </a:r>
            <a:endParaRPr kumimoji="1" lang="en-US" altLang="ja-JP" sz="12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2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さくら薬局 所沢緑町店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CF2B95D5-49C1-0FBD-9CA9-FF76DBC3952B}"/>
              </a:ext>
            </a:extLst>
          </p:cNvPr>
          <p:cNvSpPr txBox="1"/>
          <p:nvPr/>
        </p:nvSpPr>
        <p:spPr>
          <a:xfrm>
            <a:off x="2853886" y="6125328"/>
            <a:ext cx="29823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※</a:t>
            </a:r>
            <a:r>
              <a:rPr kumimoji="1" lang="ja-JP" altLang="en-US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事前にお申し込みください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FC3D3A5-F28A-49A2-B77A-6F4285819BBD}"/>
              </a:ext>
            </a:extLst>
          </p:cNvPr>
          <p:cNvSpPr txBox="1"/>
          <p:nvPr/>
        </p:nvSpPr>
        <p:spPr>
          <a:xfrm>
            <a:off x="2836686" y="6459720"/>
            <a:ext cx="305557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10/1</a:t>
            </a:r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（月）～受付開始</a:t>
            </a:r>
            <a:endParaRPr kumimoji="1"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endParaRPr kumimoji="1" lang="en-US" altLang="ja-JP" sz="8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所沢市高齢者支援課</a:t>
            </a:r>
            <a:endParaRPr kumimoji="1" lang="en-US" altLang="ja-JP" sz="1400" dirty="0">
              <a:latin typeface="HGP創英角ﾎﾟｯﾌﾟ体" panose="040B0A00000000000000" pitchFamily="50" charset="-128"/>
              <a:ea typeface="HGP創英角ﾎﾟｯﾌﾟ体" panose="040B0A00000000000000" pitchFamily="50" charset="-128"/>
            </a:endParaRPr>
          </a:p>
          <a:p>
            <a:r>
              <a:rPr kumimoji="1" lang="en-US" altLang="ja-JP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TEL</a:t>
            </a:r>
            <a:r>
              <a:rPr kumimoji="1" lang="ja-JP" altLang="en-US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：</a:t>
            </a:r>
            <a:r>
              <a:rPr kumimoji="1" lang="en-US" altLang="ja-JP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04-2998-9120</a:t>
            </a:r>
          </a:p>
          <a:p>
            <a:r>
              <a:rPr kumimoji="1" lang="en-US" altLang="ja-JP" sz="1400" dirty="0">
                <a:latin typeface="HGP創英角ﾎﾟｯﾌﾟ体" panose="040B0A00000000000000" pitchFamily="50" charset="-128"/>
                <a:ea typeface="HGP創英角ﾎﾟｯﾌﾟ体" panose="040B0A00000000000000" pitchFamily="50" charset="-128"/>
              </a:rPr>
              <a:t>FAX:04-2998-9138</a:t>
            </a:r>
          </a:p>
        </p:txBody>
      </p:sp>
    </p:spTree>
    <p:extLst>
      <p:ext uri="{BB962C8B-B14F-4D97-AF65-F5344CB8AC3E}">
        <p14:creationId xmlns:p14="http://schemas.microsoft.com/office/powerpoint/2010/main" val="3754819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173</Words>
  <Application>Microsoft Office PowerPoint</Application>
  <PresentationFormat>ユーザー設定</PresentationFormat>
  <Paragraphs>31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HGP創英角ｺﾞｼｯｸUB</vt:lpstr>
      <vt:lpstr>HGP創英角ﾎﾟｯﾌﾟ体</vt:lpstr>
      <vt:lpstr>HGS創英角ｺﾞｼｯｸUB</vt:lpstr>
      <vt:lpstr>HGS創英角ﾎﾟｯﾌﾟ体</vt:lpstr>
      <vt:lpstr>Arial</vt:lpstr>
      <vt:lpstr>Office テーマ</vt:lpstr>
      <vt:lpstr>認知症サポーター   養成講座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認知症サポーター   養成講座</dc:title>
  <dc:creator>ﾏﾂﾔﾏ ｽﾐｴ</dc:creator>
  <cp:lastModifiedBy>ﾏﾂﾔﾏ ｽﾐｴ</cp:lastModifiedBy>
  <cp:revision>6</cp:revision>
  <cp:lastPrinted>2026-08-19T06:11:09Z</cp:lastPrinted>
  <dcterms:modified xsi:type="dcterms:W3CDTF">2026-08-19T06:54:24Z</dcterms:modified>
</cp:coreProperties>
</file>